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336" r:id="rId3"/>
    <p:sldId id="341" r:id="rId4"/>
    <p:sldId id="322" r:id="rId5"/>
    <p:sldId id="323" r:id="rId6"/>
    <p:sldId id="324" r:id="rId7"/>
    <p:sldId id="325" r:id="rId8"/>
    <p:sldId id="328" r:id="rId9"/>
    <p:sldId id="333" r:id="rId10"/>
    <p:sldId id="338" r:id="rId11"/>
    <p:sldId id="369" r:id="rId12"/>
    <p:sldId id="383" r:id="rId13"/>
    <p:sldId id="384" r:id="rId14"/>
    <p:sldId id="385" r:id="rId15"/>
    <p:sldId id="386" r:id="rId16"/>
    <p:sldId id="387" r:id="rId17"/>
    <p:sldId id="370" r:id="rId18"/>
    <p:sldId id="372" r:id="rId19"/>
    <p:sldId id="373" r:id="rId20"/>
    <p:sldId id="375" r:id="rId21"/>
    <p:sldId id="376" r:id="rId22"/>
    <p:sldId id="380" r:id="rId23"/>
    <p:sldId id="378" r:id="rId24"/>
    <p:sldId id="379" r:id="rId25"/>
    <p:sldId id="381" r:id="rId26"/>
    <p:sldId id="382" r:id="rId27"/>
    <p:sldId id="388" r:id="rId28"/>
    <p:sldId id="389" r:id="rId2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D7C3093-0EFC-41A4-A4C6-6B62E4917690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0624657-D71A-45EA-B7A1-7B09CB74D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32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EE43BDD-4B70-497B-A6A3-64C723D0C0C9}" type="datetimeFigureOut">
              <a:rPr lang="en-US" smtClean="0"/>
              <a:t>3/2/2016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27BB74F-FF9B-4E99-B7CE-2E342BC628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74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306513" y="6200775"/>
            <a:ext cx="674687" cy="604838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Gill Sans MT" pitchFamily="34" charset="0"/>
              </a:rPr>
              <a:t>SLIDE</a:t>
            </a:r>
          </a:p>
        </p:txBody>
      </p:sp>
      <p:pic>
        <p:nvPicPr>
          <p:cNvPr id="10" name="Picture 3" descr="College of Engineering UF (1)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1A1915"/>
              </a:clrFrom>
              <a:clrTo>
                <a:srgbClr val="1A1915">
                  <a:alpha val="0"/>
                </a:srgbClr>
              </a:clrTo>
            </a:clrChange>
            <a:lum brigh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350" y="6215063"/>
            <a:ext cx="42497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295400" y="6381750"/>
            <a:ext cx="628650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6BEB8713-95A4-4DEE-918C-D29D1E8BB665}" type="slidenum">
              <a:rPr lang="en-US" b="1">
                <a:solidFill>
                  <a:prstClr val="white">
                    <a:lumMod val="65000"/>
                  </a:prstClr>
                </a:solidFill>
                <a:latin typeface="Gill Sans MT" pitchFamily="34" charset="0"/>
              </a:rPr>
              <a:pPr algn="ctr">
                <a:defRPr/>
              </a:pPr>
              <a:t>‹#›</a:t>
            </a:fld>
            <a:r>
              <a:rPr lang="en-US" sz="2000" b="1" dirty="0">
                <a:solidFill>
                  <a:prstClr val="white">
                    <a:lumMod val="65000"/>
                  </a:prstClr>
                </a:solidFill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49500" y="6150123"/>
            <a:ext cx="927100" cy="63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50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Gill Sans M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Gill Sans M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14050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60438"/>
          </a:xfr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648200"/>
          </a:xfrm>
        </p:spPr>
        <p:txBody>
          <a:bodyPr/>
          <a:lstStyle>
            <a:lvl1pPr>
              <a:defRPr>
                <a:latin typeface="Gill Sans MT" pitchFamily="34" charset="0"/>
              </a:defRPr>
            </a:lvl1pPr>
            <a:lvl2pPr>
              <a:defRPr>
                <a:latin typeface="Gill Sans MT" pitchFamily="34" charset="0"/>
              </a:defRPr>
            </a:lvl2pPr>
            <a:lvl3pPr>
              <a:defRPr>
                <a:latin typeface="Gill Sans MT" pitchFamily="34" charset="0"/>
              </a:defRPr>
            </a:lvl3pPr>
            <a:lvl4pPr>
              <a:defRPr>
                <a:latin typeface="Gill Sans MT" pitchFamily="34" charset="0"/>
              </a:defRPr>
            </a:lvl4pPr>
            <a:lvl5pP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036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306513" y="6200775"/>
            <a:ext cx="674687" cy="604838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Gill Sans MT" pitchFamily="34" charset="0"/>
              </a:rPr>
              <a:t>SLIDE</a:t>
            </a:r>
          </a:p>
        </p:txBody>
      </p:sp>
      <p:pic>
        <p:nvPicPr>
          <p:cNvPr id="9" name="Picture 3" descr="College of Engineering UF (1)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1A1915"/>
              </a:clrFrom>
              <a:clrTo>
                <a:srgbClr val="1A1915">
                  <a:alpha val="0"/>
                </a:srgbClr>
              </a:clrTo>
            </a:clrChange>
            <a:lum brigh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350" y="6215063"/>
            <a:ext cx="42497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295400" y="6381750"/>
            <a:ext cx="628650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6BEB8713-95A4-4DEE-918C-D29D1E8BB665}" type="slidenum">
              <a:rPr lang="en-US" b="1">
                <a:solidFill>
                  <a:prstClr val="white">
                    <a:lumMod val="65000"/>
                  </a:prstClr>
                </a:solidFill>
                <a:latin typeface="Gill Sans MT" pitchFamily="34" charset="0"/>
              </a:rPr>
              <a:pPr algn="ctr">
                <a:defRPr/>
              </a:pPr>
              <a:t>‹#›</a:t>
            </a:fld>
            <a:r>
              <a:rPr lang="en-US" sz="2000" b="1" dirty="0">
                <a:solidFill>
                  <a:prstClr val="white">
                    <a:lumMod val="65000"/>
                  </a:prstClr>
                </a:solidFill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49500" y="6150123"/>
            <a:ext cx="927100" cy="63167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0" y="0"/>
            <a:ext cx="9144000" cy="27463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rgbClr val="F79646">
                    <a:lumMod val="75000"/>
                  </a:srgbClr>
                </a:solidFill>
                <a:latin typeface="Gill Sans MT" pitchFamily="34" charset="0"/>
              </a:rPr>
              <a:t>Add</a:t>
            </a:r>
            <a:r>
              <a:rPr lang="en-US" sz="1600" b="1" baseline="0" dirty="0" smtClean="0">
                <a:solidFill>
                  <a:srgbClr val="F79646">
                    <a:lumMod val="75000"/>
                  </a:srgbClr>
                </a:solidFill>
                <a:latin typeface="Gill Sans MT" pitchFamily="34" charset="0"/>
              </a:rPr>
              <a:t> Project Title Here in the Slide Master.  Use Sentence Case</a:t>
            </a:r>
            <a:endParaRPr lang="en-US" sz="1600" dirty="0">
              <a:solidFill>
                <a:prstClr val="white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74318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20369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Gill Sans MT" pitchFamily="34" charset="0"/>
              </a:defRPr>
            </a:lvl1pPr>
            <a:lvl2pPr>
              <a:defRPr sz="2400">
                <a:latin typeface="Gill Sans MT" pitchFamily="34" charset="0"/>
              </a:defRPr>
            </a:lvl2pPr>
            <a:lvl3pPr>
              <a:defRPr sz="2000">
                <a:latin typeface="Gill Sans MT" pitchFamily="34" charset="0"/>
              </a:defRPr>
            </a:lvl3pPr>
            <a:lvl4pPr>
              <a:defRPr sz="1800">
                <a:latin typeface="Gill Sans MT" pitchFamily="34" charset="0"/>
              </a:defRPr>
            </a:lvl4pPr>
            <a:lvl5pPr>
              <a:defRPr sz="1800">
                <a:latin typeface="Gill Sans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Gill Sans MT" pitchFamily="34" charset="0"/>
              </a:defRPr>
            </a:lvl1pPr>
            <a:lvl2pPr>
              <a:defRPr sz="2400">
                <a:latin typeface="Gill Sans MT" pitchFamily="34" charset="0"/>
              </a:defRPr>
            </a:lvl2pPr>
            <a:lvl3pPr>
              <a:defRPr sz="2000">
                <a:latin typeface="Gill Sans MT" pitchFamily="34" charset="0"/>
              </a:defRPr>
            </a:lvl3pPr>
            <a:lvl4pPr>
              <a:defRPr sz="1800">
                <a:latin typeface="Gill Sans MT" pitchFamily="34" charset="0"/>
              </a:defRPr>
            </a:lvl4pPr>
            <a:lvl5pPr>
              <a:defRPr sz="1800">
                <a:latin typeface="Gill Sans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543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Gill Sans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/>
          <a:lstStyle>
            <a:lvl1pPr>
              <a:defRPr sz="2400">
                <a:latin typeface="Gill Sans MT" pitchFamily="34" charset="0"/>
              </a:defRPr>
            </a:lvl1pPr>
            <a:lvl2pPr>
              <a:defRPr sz="2000">
                <a:latin typeface="Gill Sans MT" pitchFamily="34" charset="0"/>
              </a:defRPr>
            </a:lvl2pPr>
            <a:lvl3pPr>
              <a:defRPr sz="1800">
                <a:latin typeface="Gill Sans MT" pitchFamily="34" charset="0"/>
              </a:defRPr>
            </a:lvl3pPr>
            <a:lvl4pPr>
              <a:defRPr sz="1600">
                <a:latin typeface="Gill Sans MT" pitchFamily="34" charset="0"/>
              </a:defRPr>
            </a:lvl4pPr>
            <a:lvl5pPr>
              <a:defRPr sz="1600">
                <a:latin typeface="Gill Sans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Gill Sans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/>
          <a:lstStyle>
            <a:lvl1pPr>
              <a:defRPr sz="2400">
                <a:latin typeface="Gill Sans MT" pitchFamily="34" charset="0"/>
              </a:defRPr>
            </a:lvl1pPr>
            <a:lvl2pPr>
              <a:defRPr sz="2000">
                <a:latin typeface="Gill Sans MT" pitchFamily="34" charset="0"/>
              </a:defRPr>
            </a:lvl2pPr>
            <a:lvl3pPr>
              <a:defRPr sz="1800">
                <a:latin typeface="Gill Sans MT" pitchFamily="34" charset="0"/>
              </a:defRPr>
            </a:lvl3pPr>
            <a:lvl4pPr>
              <a:defRPr sz="1600">
                <a:latin typeface="Gill Sans MT" pitchFamily="34" charset="0"/>
              </a:defRPr>
            </a:lvl4pPr>
            <a:lvl5pPr>
              <a:defRPr sz="1600">
                <a:latin typeface="Gill Sans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261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6229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3530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Gill Sans MT" pitchFamily="34" charset="0"/>
              </a:defRPr>
            </a:lvl1pPr>
            <a:lvl2pPr>
              <a:defRPr sz="2800">
                <a:latin typeface="Gill Sans MT" pitchFamily="34" charset="0"/>
              </a:defRPr>
            </a:lvl2pPr>
            <a:lvl3pPr>
              <a:defRPr sz="2400">
                <a:latin typeface="Gill Sans MT" pitchFamily="34" charset="0"/>
              </a:defRPr>
            </a:lvl3pPr>
            <a:lvl4pPr>
              <a:defRPr sz="2000">
                <a:latin typeface="Gill Sans MT" pitchFamily="34" charset="0"/>
              </a:defRPr>
            </a:lvl4pPr>
            <a:lvl5pPr>
              <a:defRPr sz="2000">
                <a:latin typeface="Gill Sans MT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Gill Sans M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930167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06513" y="6200775"/>
            <a:ext cx="674687" cy="604838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Gill Sans MT" pitchFamily="34" charset="0"/>
              </a:rPr>
              <a:t>SLIDE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304800"/>
            <a:ext cx="91440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2954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9" name="Picture 3" descr="College of Engineering UF (1)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1A1915"/>
              </a:clrFrom>
              <a:clrTo>
                <a:srgbClr val="1A1915">
                  <a:alpha val="0"/>
                </a:srgbClr>
              </a:clrTo>
            </a:clrChange>
            <a:lum brigh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350" y="6215063"/>
            <a:ext cx="42497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95400" y="6381750"/>
            <a:ext cx="628650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6BEB8713-95A4-4DEE-918C-D29D1E8BB665}" type="slidenum">
              <a:rPr lang="en-US" b="1">
                <a:solidFill>
                  <a:prstClr val="white">
                    <a:lumMod val="65000"/>
                  </a:prstClr>
                </a:solidFill>
                <a:latin typeface="Gill Sans MT" pitchFamily="34" charset="0"/>
              </a:rPr>
              <a:pPr algn="ctr">
                <a:defRPr/>
              </a:pPr>
              <a:t>‹#›</a:t>
            </a:fld>
            <a:r>
              <a:rPr lang="en-US" sz="2000" b="1" dirty="0">
                <a:solidFill>
                  <a:prstClr val="white">
                    <a:lumMod val="65000"/>
                  </a:prstClr>
                </a:solidFill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0" y="0"/>
            <a:ext cx="9144000" cy="27463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Corrosion of Roofing Fastener Systems</a:t>
            </a:r>
            <a:endParaRPr lang="en-US" sz="1600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49500" y="6150123"/>
            <a:ext cx="927100" cy="63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7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Gill Sans M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Gill Sans MT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Gill Sans MT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Gill Sans MT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Gill Sans MT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470025"/>
          </a:xfrm>
        </p:spPr>
        <p:txBody>
          <a:bodyPr/>
          <a:lstStyle/>
          <a:p>
            <a:r>
              <a:rPr lang="en-US" b="1" dirty="0" smtClean="0"/>
              <a:t>Corrosion of Roofing Fastener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667000"/>
            <a:ext cx="7010400" cy="2057400"/>
          </a:xfrm>
        </p:spPr>
        <p:txBody>
          <a:bodyPr/>
          <a:lstStyle/>
          <a:p>
            <a:r>
              <a:rPr lang="en-US" b="1" dirty="0" smtClean="0"/>
              <a:t>Interim Report</a:t>
            </a:r>
          </a:p>
          <a:p>
            <a:r>
              <a:rPr lang="en-US" b="1" dirty="0" smtClean="0"/>
              <a:t>March 2, 2016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Kurtis Gurley, PhD, Forrest Masters, PhD, PE</a:t>
            </a:r>
          </a:p>
          <a:p>
            <a:r>
              <a:rPr lang="en-US" sz="2000" dirty="0"/>
              <a:t>Associate Professor of Civil Engineering</a:t>
            </a:r>
          </a:p>
          <a:p>
            <a:r>
              <a:rPr lang="en-US" sz="2000" dirty="0"/>
              <a:t>Engineering School of Sustainable Infrastructure &amp; Environment</a:t>
            </a:r>
          </a:p>
          <a:p>
            <a:r>
              <a:rPr lang="en-US" sz="2000" dirty="0"/>
              <a:t>University of Florida</a:t>
            </a:r>
          </a:p>
          <a:p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27906578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– 2016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800" b="1" u="sng" dirty="0" smtClean="0"/>
              <a:t>Goal:</a:t>
            </a:r>
            <a:r>
              <a:rPr lang="en-US" sz="2800" dirty="0" smtClean="0"/>
              <a:t> Determine whether ASTM A641 and TAS 114 Appendix E certified fastener performance exceeds the baseline electrogalvanized results from the 2014 – 2015 study</a:t>
            </a:r>
          </a:p>
          <a:p>
            <a:pPr lvl="0"/>
            <a:endParaRPr lang="en-US" sz="2800" dirty="0" smtClean="0"/>
          </a:p>
          <a:p>
            <a:pPr marL="0" lvl="0" indent="0">
              <a:buNone/>
            </a:pPr>
            <a:r>
              <a:rPr lang="en-US" sz="2800" b="1" u="sng" dirty="0" smtClean="0"/>
              <a:t>Approach:</a:t>
            </a:r>
            <a:r>
              <a:rPr lang="en-US" sz="2800" b="1" dirty="0" smtClean="0"/>
              <a:t> </a:t>
            </a:r>
            <a:r>
              <a:rPr lang="en-US" sz="2800" dirty="0" smtClean="0"/>
              <a:t>Apply </a:t>
            </a:r>
            <a:r>
              <a:rPr lang="en-US" sz="2800" dirty="0"/>
              <a:t>TAS 114 Appendix E testing (Section 2.6.1) to evaluate the degree of corrosion resistance of ASTM A641 Class 1 fasteners and TAS 114 Appendix E certified fasteners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6584923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– 2016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495800"/>
          </a:xfrm>
        </p:spPr>
        <p:txBody>
          <a:bodyPr/>
          <a:lstStyle/>
          <a:p>
            <a:r>
              <a:rPr lang="en-US" sz="2400" dirty="0" smtClean="0"/>
              <a:t>Working with Mark Zehnal to identify and procure test specimens</a:t>
            </a:r>
          </a:p>
          <a:p>
            <a:pPr lvl="1"/>
            <a:r>
              <a:rPr lang="en-US" sz="2000" dirty="0" smtClean="0"/>
              <a:t>1 ¼” EG nails, HVHZ and non-HVHZ			CHINA</a:t>
            </a:r>
          </a:p>
          <a:p>
            <a:pPr lvl="1"/>
            <a:r>
              <a:rPr lang="en-US" sz="2000" dirty="0" smtClean="0"/>
              <a:t>1 ¼” hot dipped coil nails 					CHINA</a:t>
            </a:r>
          </a:p>
          <a:p>
            <a:pPr lvl="2"/>
            <a:r>
              <a:rPr lang="en-US" sz="1600" dirty="0" smtClean="0"/>
              <a:t>Note: hot dipped coating ~ 10 times thicker zinc coating than EG</a:t>
            </a:r>
          </a:p>
          <a:p>
            <a:pPr lvl="1"/>
            <a:r>
              <a:rPr lang="en-US" sz="2000" dirty="0" smtClean="0"/>
              <a:t>3” stainless steel patio/deck nails				TAIWAN</a:t>
            </a:r>
          </a:p>
          <a:p>
            <a:pPr lvl="1"/>
            <a:r>
              <a:rPr lang="en-US" sz="2000" dirty="0" smtClean="0"/>
              <a:t>2 ½” Electroplated (EP) tile screws  				USA</a:t>
            </a:r>
          </a:p>
          <a:p>
            <a:pPr lvl="1"/>
            <a:r>
              <a:rPr lang="en-US" sz="2000" dirty="0" smtClean="0"/>
              <a:t>2 ½” Mechanically galvanized tile screws			USA</a:t>
            </a:r>
          </a:p>
          <a:p>
            <a:pPr lvl="2"/>
            <a:r>
              <a:rPr lang="en-US" sz="1600" dirty="0" smtClean="0"/>
              <a:t>Note mechanically galvanized thicker zinc coating than electroplated</a:t>
            </a:r>
          </a:p>
          <a:p>
            <a:pPr lvl="1"/>
            <a:r>
              <a:rPr lang="en-US" sz="2000" dirty="0" smtClean="0"/>
              <a:t>Hot dipped screws						CHINA</a:t>
            </a:r>
          </a:p>
          <a:p>
            <a:r>
              <a:rPr lang="en-US" sz="2400" dirty="0" smtClean="0"/>
              <a:t>Suppliers include north, central and south Florida</a:t>
            </a:r>
          </a:p>
          <a:p>
            <a:r>
              <a:rPr lang="en-US" sz="2400" dirty="0" smtClean="0"/>
              <a:t>10 of each type were tested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836734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– 2016 Work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839546"/>
              </p:ext>
            </p:extLst>
          </p:nvPr>
        </p:nvGraphicFramePr>
        <p:xfrm>
          <a:off x="838200" y="152400"/>
          <a:ext cx="7772400" cy="661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8203"/>
                <a:gridCol w="1641845"/>
                <a:gridCol w="1205024"/>
                <a:gridCol w="2801678"/>
                <a:gridCol w="1355650"/>
              </a:tblGrid>
              <a:tr h="180667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Table 1: 16 specimen types tested to date (10 samples of each)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Group number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Product type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Coating type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Certification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Supplier location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</a:tr>
              <a:tr h="180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¼ nail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EG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ASTM F1667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Orlando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</a:tr>
              <a:tr h="180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¼ nail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EG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Unknown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Orlando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</a:tr>
              <a:tr h="180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¼ coil nail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EG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Unknown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Orlando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</a:tr>
              <a:tr h="180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¼ coil nail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EG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ASTM F1667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Gainesville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</a:tr>
              <a:tr h="180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¼ coil nail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EG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ASTM A153 Class 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Orlando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</a:tr>
              <a:tr h="361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</a:rPr>
                        <a:t>#8 2 ½  tile screw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MG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ASTM B695 Class 55 2006 IRC Compliant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Orlando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</a:tr>
              <a:tr h="180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#8 2 ½  tile screw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EP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unknown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Bradenton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</a:tr>
              <a:tr h="180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¼ coil nail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EG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ASTM F1667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Bradenton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</a:tr>
              <a:tr h="180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¼ coil nail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HD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Unknown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Sarasota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</a:tr>
              <a:tr h="180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½ screws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HD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 info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 info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</a:tr>
              <a:tr h="180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F0"/>
                          </a:solidFill>
                          <a:effectLst/>
                        </a:rPr>
                        <a:t>10d 3” RS</a:t>
                      </a:r>
                      <a:endParaRPr lang="en-US" sz="14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MDC Approved HVHZ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Miami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</a:tr>
              <a:tr h="361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¼ RS nail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HD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MDC Approved ASTM F1667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HVHZ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Miami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</a:tr>
              <a:tr h="361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¼ nail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EG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MDC Approved ASTM F1667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HVHZ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Miami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</a:tr>
              <a:tr h="180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¼ coil RS nail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EG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MDC Approved ASTM A641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Miami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</a:tr>
              <a:tr h="361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¼ coil RS nail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EG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 HVHZ, MDC approved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ASTM A641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West Palm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</a:tr>
              <a:tr h="361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#8 2 ½  tile screw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MG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ASTM B695 Class 55 2006 IRC Compliant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West Palm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</a:tr>
              <a:tr h="1264674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Notes: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ASTM F1667 </a:t>
                      </a:r>
                      <a:r>
                        <a:rPr lang="en-US" sz="1400" dirty="0">
                          <a:effectLst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n-US" sz="1400" dirty="0">
                          <a:effectLst/>
                        </a:rPr>
                        <a:t> ASTM A641 compliant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ASTM A153 Class D thicker zinc coating that ASTM A641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ASTM B695 </a:t>
                      </a:r>
                      <a:r>
                        <a:rPr lang="en-US" sz="1400" dirty="0">
                          <a:effectLst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n-US" sz="1400" dirty="0">
                          <a:effectLst/>
                        </a:rPr>
                        <a:t> mechanical galvanizing standard, Class 55 </a:t>
                      </a:r>
                      <a:r>
                        <a:rPr lang="en-US" sz="1400" dirty="0">
                          <a:effectLst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n-US" sz="1400" dirty="0">
                          <a:effectLst/>
                        </a:rPr>
                        <a:t> 0.0022” zinc thickness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HVHZ </a:t>
                      </a:r>
                      <a:r>
                        <a:rPr lang="en-US" sz="1400" dirty="0">
                          <a:effectLst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n-US" sz="1400" dirty="0">
                          <a:effectLst/>
                        </a:rPr>
                        <a:t> Miami Dade County compliant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EG </a:t>
                      </a:r>
                      <a:r>
                        <a:rPr lang="en-US" sz="1400" dirty="0">
                          <a:effectLst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n-US" sz="1400" dirty="0">
                          <a:effectLst/>
                        </a:rPr>
                        <a:t> electrogalvanized, EP </a:t>
                      </a:r>
                      <a:r>
                        <a:rPr lang="en-US" sz="1400" dirty="0">
                          <a:effectLst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n-US" sz="1400" dirty="0">
                          <a:effectLst/>
                        </a:rPr>
                        <a:t> electroplated, MG </a:t>
                      </a:r>
                      <a:r>
                        <a:rPr lang="en-US" sz="1400" dirty="0">
                          <a:effectLst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n-US" sz="1400" dirty="0">
                          <a:effectLst/>
                        </a:rPr>
                        <a:t> mechanically galvanized, HD </a:t>
                      </a:r>
                      <a:r>
                        <a:rPr lang="en-US" sz="1400" dirty="0">
                          <a:effectLst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n-US" sz="1400" dirty="0">
                          <a:effectLst/>
                        </a:rPr>
                        <a:t> hot dipped,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SS </a:t>
                      </a:r>
                      <a:r>
                        <a:rPr lang="en-US" sz="1400" dirty="0">
                          <a:effectLst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n-US" sz="1400" dirty="0">
                          <a:effectLst/>
                        </a:rPr>
                        <a:t> stainless steel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62" marR="652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55208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– 2016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Figure 1: </a:t>
            </a:r>
            <a:r>
              <a:rPr lang="en-US" sz="2400" dirty="0" smtClean="0"/>
              <a:t> All </a:t>
            </a:r>
            <a:r>
              <a:rPr lang="en-US" sz="2400" dirty="0"/>
              <a:t>1 ¼” electrogalvanized (EG) nails compliant with ASTM </a:t>
            </a:r>
            <a:r>
              <a:rPr lang="en-US" sz="2400" dirty="0" smtClean="0"/>
              <a:t>A641</a:t>
            </a:r>
            <a:r>
              <a:rPr lang="en-US" sz="2400" dirty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non-HVHZ</a:t>
            </a:r>
            <a:r>
              <a:rPr lang="en-US" sz="2400" dirty="0" smtClean="0"/>
              <a:t>. </a:t>
            </a:r>
            <a:r>
              <a:rPr lang="en-US" sz="2400" dirty="0"/>
              <a:t>Head results shown, shaft very </a:t>
            </a:r>
            <a:r>
              <a:rPr lang="en-US" sz="2400" dirty="0" smtClean="0"/>
              <a:t>similar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dirty="0" smtClean="0"/>
              <a:t>Generally, no improvement from </a:t>
            </a:r>
          </a:p>
          <a:p>
            <a:pPr marL="0" indent="0">
              <a:buNone/>
            </a:pPr>
            <a:r>
              <a:rPr lang="en-US" sz="2000" dirty="0" smtClean="0"/>
              <a:t>2014-2015 EG samples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Next graph: EG HVHZ</a:t>
            </a:r>
            <a:endParaRPr lang="en-US" sz="2000" dirty="0"/>
          </a:p>
        </p:txBody>
      </p:sp>
      <p:pic>
        <p:nvPicPr>
          <p:cNvPr id="4" name="Picture 3" descr="C:\Users\kgurley\Dropbox\FBC Corrosion\Matlab\EG_head_nonHVHZ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t="2688" r="7738" b="3825"/>
          <a:stretch/>
        </p:blipFill>
        <p:spPr bwMode="auto">
          <a:xfrm>
            <a:off x="4023360" y="2640992"/>
            <a:ext cx="5120640" cy="42170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236219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– 2016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Figure 2: </a:t>
            </a:r>
            <a:r>
              <a:rPr lang="en-US" sz="2400" dirty="0" smtClean="0"/>
              <a:t> All </a:t>
            </a:r>
            <a:r>
              <a:rPr lang="en-US" sz="2400" dirty="0"/>
              <a:t>1 ¼” EG nails compliant with ASTM A641, </a:t>
            </a:r>
            <a:r>
              <a:rPr lang="en-US" sz="2400" dirty="0" smtClean="0">
                <a:solidFill>
                  <a:srgbClr val="FF0000"/>
                </a:solidFill>
              </a:rPr>
              <a:t>HVHZ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approved</a:t>
            </a:r>
            <a:r>
              <a:rPr lang="en-US" sz="2400" dirty="0" smtClean="0"/>
              <a:t>. Head results shown, shaft very similar</a:t>
            </a:r>
            <a:endParaRPr lang="en-US" sz="28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HVHZ approved EG no better than</a:t>
            </a:r>
          </a:p>
          <a:p>
            <a:pPr marL="0" indent="0">
              <a:buNone/>
            </a:pPr>
            <a:r>
              <a:rPr lang="en-US" sz="2000" dirty="0" smtClean="0"/>
              <a:t>Non-HVHZ EG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Next graph: </a:t>
            </a:r>
            <a:r>
              <a:rPr lang="en-US" sz="2000" dirty="0" smtClean="0"/>
              <a:t>MG and EP tile screws</a:t>
            </a:r>
            <a:endParaRPr lang="en-US" sz="2000" dirty="0"/>
          </a:p>
          <a:p>
            <a:pPr marL="0" lvl="0" indent="0" algn="ctr">
              <a:buNone/>
            </a:pPr>
            <a:endParaRPr lang="en-US" sz="2400" dirty="0"/>
          </a:p>
        </p:txBody>
      </p:sp>
      <p:pic>
        <p:nvPicPr>
          <p:cNvPr id="6" name="Picture 5" descr="C:\Users\kgurley\Dropbox\FBC Corrosion\Matlab\EG_Head_MDC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985" r="7129" b="3427"/>
          <a:stretch/>
        </p:blipFill>
        <p:spPr bwMode="auto">
          <a:xfrm>
            <a:off x="4023360" y="2638908"/>
            <a:ext cx="5120640" cy="42190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655175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– 2016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Figure 3: #8 2 ½” roof tile screws, two mechanically galvanized </a:t>
            </a:r>
            <a:r>
              <a:rPr lang="en-US" sz="2400" dirty="0" smtClean="0"/>
              <a:t>specimens and </a:t>
            </a:r>
            <a:r>
              <a:rPr lang="en-US" sz="2400" dirty="0"/>
              <a:t>one electroplated </a:t>
            </a:r>
            <a:r>
              <a:rPr lang="en-US" sz="2400" dirty="0" smtClean="0"/>
              <a:t>specimen. </a:t>
            </a:r>
            <a:r>
              <a:rPr lang="en-US" sz="2400" dirty="0"/>
              <a:t>Head and shaft </a:t>
            </a:r>
            <a:r>
              <a:rPr lang="en-US" sz="2400" dirty="0" smtClean="0"/>
              <a:t>identical.</a:t>
            </a:r>
            <a:endParaRPr lang="en-US" sz="28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No visible corrosion on any </a:t>
            </a:r>
          </a:p>
          <a:p>
            <a:pPr marL="0" indent="0">
              <a:buNone/>
            </a:pPr>
            <a:r>
              <a:rPr lang="en-US" sz="2000" dirty="0"/>
              <a:t>s</a:t>
            </a:r>
            <a:r>
              <a:rPr lang="en-US" sz="2000" dirty="0" smtClean="0"/>
              <a:t>ample of MG tile screws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Next </a:t>
            </a:r>
            <a:r>
              <a:rPr lang="en-US" sz="2000" dirty="0"/>
              <a:t>graph: </a:t>
            </a:r>
            <a:r>
              <a:rPr lang="en-US" sz="2000" dirty="0" smtClean="0"/>
              <a:t>Hot dipped and SS</a:t>
            </a:r>
            <a:endParaRPr lang="en-US" sz="2000" dirty="0"/>
          </a:p>
          <a:p>
            <a:pPr marL="0" lvl="0" indent="0" algn="ctr">
              <a:buNone/>
            </a:pPr>
            <a:endParaRPr lang="en-US" sz="2400" dirty="0"/>
          </a:p>
        </p:txBody>
      </p:sp>
      <p:pic>
        <p:nvPicPr>
          <p:cNvPr id="8" name="Picture 7" descr="C:\Users\kgurley\Dropbox\FBC Corrosion\Matlab\EP_MP_TileScrew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" r="7738" b="4233"/>
          <a:stretch/>
        </p:blipFill>
        <p:spPr bwMode="auto">
          <a:xfrm>
            <a:off x="4023360" y="2537471"/>
            <a:ext cx="5120640" cy="43205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520372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– 2016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4958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400" dirty="0"/>
              <a:t>Figure 4: Two hot dipped 1 ¼” nail </a:t>
            </a:r>
            <a:r>
              <a:rPr lang="en-US" sz="2400" dirty="0" smtClean="0"/>
              <a:t>specimens, </a:t>
            </a:r>
            <a:r>
              <a:rPr lang="en-US" sz="2400" dirty="0"/>
              <a:t>one hot dipped 1 ½” screw enclosure fastener </a:t>
            </a:r>
            <a:r>
              <a:rPr lang="en-US" sz="2400" dirty="0" smtClean="0"/>
              <a:t>specimen, </a:t>
            </a:r>
            <a:r>
              <a:rPr lang="en-US" sz="2400" dirty="0"/>
              <a:t>and one 10d 3” stainless steel patio/deck nail </a:t>
            </a:r>
            <a:r>
              <a:rPr lang="en-US" sz="2400" dirty="0" smtClean="0"/>
              <a:t>specimen. </a:t>
            </a:r>
            <a:r>
              <a:rPr lang="en-US" sz="2400" dirty="0"/>
              <a:t>Head results shown. Shaft results </a:t>
            </a:r>
            <a:r>
              <a:rPr lang="en-US" sz="2400" dirty="0" smtClean="0"/>
              <a:t>identical.</a:t>
            </a:r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No visible corrosion on any </a:t>
            </a:r>
          </a:p>
          <a:p>
            <a:pPr marL="0" indent="0">
              <a:buNone/>
            </a:pPr>
            <a:r>
              <a:rPr lang="en-US" sz="2000" dirty="0"/>
              <a:t>sample of </a:t>
            </a:r>
            <a:r>
              <a:rPr lang="en-US" sz="2000" dirty="0" smtClean="0"/>
              <a:t>hot dipped fasteners</a:t>
            </a:r>
            <a:endParaRPr lang="en-US" sz="2000" dirty="0"/>
          </a:p>
        </p:txBody>
      </p:sp>
      <p:pic>
        <p:nvPicPr>
          <p:cNvPr id="5" name="Picture 4" descr="C:\Users\kgurley\Dropbox\FBC Corrosion\Matlab\HD_and_SS_Hea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" r="7737" b="4233"/>
          <a:stretch/>
        </p:blipFill>
        <p:spPr bwMode="auto">
          <a:xfrm>
            <a:off x="4023360" y="2557324"/>
            <a:ext cx="5120640" cy="43006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17703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North </a:t>
            </a:r>
            <a:r>
              <a:rPr lang="en-US" sz="4000" dirty="0"/>
              <a:t>Florida EG coil </a:t>
            </a:r>
            <a:r>
              <a:rPr lang="en-US" sz="4000" dirty="0" smtClean="0"/>
              <a:t>nail </a:t>
            </a:r>
            <a:br>
              <a:rPr lang="en-US" sz="4000" dirty="0" smtClean="0"/>
            </a:br>
            <a:r>
              <a:rPr lang="en-US" sz="4000" dirty="0" smtClean="0"/>
              <a:t>ASTM F1667 </a:t>
            </a:r>
            <a:r>
              <a:rPr lang="en-US" sz="4000" dirty="0" smtClean="0">
                <a:sym typeface="Wingdings" panose="05000000000000000000" pitchFamily="2" charset="2"/>
              </a:rPr>
              <a:t> </a:t>
            </a:r>
            <a:r>
              <a:rPr lang="en-US" sz="4000" dirty="0" smtClean="0"/>
              <a:t>ASTM A641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3" t="25926" r="34567" b="29630"/>
          <a:stretch/>
        </p:blipFill>
        <p:spPr>
          <a:xfrm>
            <a:off x="228600" y="1600200"/>
            <a:ext cx="2286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20000"/>
          <a:stretch/>
        </p:blipFill>
        <p:spPr>
          <a:xfrm>
            <a:off x="2892223" y="1586739"/>
            <a:ext cx="5414207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0833" r="33333" b="29167"/>
          <a:stretch/>
        </p:blipFill>
        <p:spPr>
          <a:xfrm>
            <a:off x="228600" y="3962400"/>
            <a:ext cx="2286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9" b="18751"/>
          <a:stretch/>
        </p:blipFill>
        <p:spPr>
          <a:xfrm>
            <a:off x="2892223" y="3962400"/>
            <a:ext cx="5486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33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North </a:t>
            </a:r>
            <a:r>
              <a:rPr lang="en-US" sz="4000" dirty="0"/>
              <a:t>Florida EG coil </a:t>
            </a:r>
            <a:r>
              <a:rPr lang="en-US" sz="4000" dirty="0" smtClean="0"/>
              <a:t>nail </a:t>
            </a:r>
            <a:br>
              <a:rPr lang="en-US" sz="4000" dirty="0" smtClean="0"/>
            </a:br>
            <a:r>
              <a:rPr lang="en-US" sz="4000" dirty="0" smtClean="0"/>
              <a:t>ASTM A153 class D &gt;</a:t>
            </a:r>
            <a:r>
              <a:rPr lang="en-US" sz="4000" dirty="0" smtClean="0">
                <a:sym typeface="Wingdings" panose="05000000000000000000" pitchFamily="2" charset="2"/>
              </a:rPr>
              <a:t> </a:t>
            </a:r>
            <a:r>
              <a:rPr lang="en-US" sz="4000" dirty="0"/>
              <a:t>ASTM A641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8" t="28401" r="34351" b="31877"/>
          <a:stretch/>
        </p:blipFill>
        <p:spPr>
          <a:xfrm>
            <a:off x="228600" y="2731227"/>
            <a:ext cx="1994095" cy="1920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32083" r="4259" b="24929"/>
          <a:stretch/>
        </p:blipFill>
        <p:spPr>
          <a:xfrm>
            <a:off x="2895602" y="2731227"/>
            <a:ext cx="6005525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8928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Central Florida </a:t>
            </a:r>
            <a:r>
              <a:rPr lang="en-US" sz="4000" dirty="0"/>
              <a:t>EG coil </a:t>
            </a:r>
            <a:r>
              <a:rPr lang="en-US" sz="4000" dirty="0" smtClean="0"/>
              <a:t>nail </a:t>
            </a:r>
            <a:br>
              <a:rPr lang="en-US" sz="4000" dirty="0" smtClean="0"/>
            </a:br>
            <a:r>
              <a:rPr lang="en-US" sz="4000" dirty="0" smtClean="0"/>
              <a:t>ASTM F1667 </a:t>
            </a:r>
            <a:r>
              <a:rPr lang="en-US" sz="4000" dirty="0">
                <a:sym typeface="Wingdings" panose="05000000000000000000" pitchFamily="2" charset="2"/>
              </a:rPr>
              <a:t> </a:t>
            </a:r>
            <a:r>
              <a:rPr lang="en-US" sz="4000" dirty="0"/>
              <a:t>ASTM A641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9" t="33333" r="38889" b="33333"/>
          <a:stretch/>
        </p:blipFill>
        <p:spPr>
          <a:xfrm>
            <a:off x="228600" y="4078667"/>
            <a:ext cx="2286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5" t="33333" r="19445" b="29166"/>
          <a:stretch/>
        </p:blipFill>
        <p:spPr>
          <a:xfrm>
            <a:off x="2590800" y="4071552"/>
            <a:ext cx="558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1" t="33333" r="40741" b="36111"/>
          <a:stretch/>
        </p:blipFill>
        <p:spPr>
          <a:xfrm>
            <a:off x="256311" y="1600200"/>
            <a:ext cx="2078178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t="37210" r="18519" b="32234"/>
          <a:stretch/>
        </p:blipFill>
        <p:spPr>
          <a:xfrm>
            <a:off x="2360811" y="1600200"/>
            <a:ext cx="6783189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5770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648200"/>
          </a:xfrm>
        </p:spPr>
        <p:txBody>
          <a:bodyPr/>
          <a:lstStyle/>
          <a:p>
            <a:r>
              <a:rPr lang="en-US" sz="2800" dirty="0" smtClean="0"/>
              <a:t>2013 – 2014: Survey of 385 roofing contractors</a:t>
            </a:r>
          </a:p>
          <a:p>
            <a:pPr lvl="1"/>
            <a:r>
              <a:rPr lang="en-US" sz="2400" dirty="0"/>
              <a:t>Electrogalvanized fastener corrosion is common</a:t>
            </a:r>
          </a:p>
          <a:p>
            <a:pPr lvl="1"/>
            <a:r>
              <a:rPr lang="en-US" sz="2400" dirty="0"/>
              <a:t>Corrosion in coastal applications is prevalent</a:t>
            </a:r>
          </a:p>
          <a:p>
            <a:pPr lvl="1"/>
            <a:r>
              <a:rPr lang="en-US" sz="2400" dirty="0"/>
              <a:t>Corrosion in inland applications is not </a:t>
            </a:r>
            <a:r>
              <a:rPr lang="en-US" sz="2400" dirty="0" smtClean="0"/>
              <a:t>uncommon</a:t>
            </a:r>
          </a:p>
          <a:p>
            <a:pPr lvl="1"/>
            <a:r>
              <a:rPr lang="en-US" sz="2400" dirty="0"/>
              <a:t>Outcomes justified a follow </a:t>
            </a:r>
            <a:r>
              <a:rPr lang="en-US" sz="2400" dirty="0" smtClean="0"/>
              <a:t>up experimental studies</a:t>
            </a:r>
            <a:endParaRPr lang="en-US" sz="2400" dirty="0"/>
          </a:p>
          <a:p>
            <a:endParaRPr lang="en-US" sz="2800" dirty="0" smtClean="0"/>
          </a:p>
          <a:p>
            <a:r>
              <a:rPr lang="en-US" sz="2800" dirty="0" smtClean="0"/>
              <a:t>2014 – 2015: Experimental evaluation of fastener corrosion</a:t>
            </a:r>
          </a:p>
          <a:p>
            <a:pPr lvl="1"/>
            <a:r>
              <a:rPr lang="en-US" sz="2400" dirty="0" smtClean="0"/>
              <a:t>Electrogalvanized fasteners tested in multiple configurations</a:t>
            </a:r>
          </a:p>
          <a:p>
            <a:pPr lvl="1"/>
            <a:r>
              <a:rPr lang="en-US" sz="2400" dirty="0" smtClean="0"/>
              <a:t>Applied TAS 114 Appendix E test protoco</a:t>
            </a:r>
            <a:r>
              <a:rPr lang="en-US" sz="2400" dirty="0"/>
              <a:t>l</a:t>
            </a:r>
            <a:endParaRPr lang="en-US" sz="2400" dirty="0" smtClean="0"/>
          </a:p>
          <a:p>
            <a:pPr lvl="1"/>
            <a:r>
              <a:rPr lang="en-US" sz="2400" dirty="0" smtClean="0"/>
              <a:t>Gradations of corrosion documented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293900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South Florida </a:t>
            </a:r>
            <a:r>
              <a:rPr lang="en-US" sz="4000" dirty="0"/>
              <a:t>EG coil </a:t>
            </a:r>
            <a:r>
              <a:rPr lang="en-US" sz="4000" dirty="0" smtClean="0"/>
              <a:t>nail ASTM A641</a:t>
            </a:r>
            <a:br>
              <a:rPr lang="en-US" sz="4000" dirty="0" smtClean="0"/>
            </a:br>
            <a:r>
              <a:rPr lang="en-US" sz="4000" dirty="0" smtClean="0"/>
              <a:t>HVHZ – Approved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r="40625" b="6250"/>
          <a:stretch/>
        </p:blipFill>
        <p:spPr>
          <a:xfrm rot="5400000">
            <a:off x="4533900" y="1028700"/>
            <a:ext cx="2286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25000" r="43750" b="41666"/>
          <a:stretch/>
        </p:blipFill>
        <p:spPr>
          <a:xfrm rot="5400000">
            <a:off x="253314" y="27432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2335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</a:t>
            </a:r>
            <a:r>
              <a:rPr lang="en-US" sz="4000" dirty="0" smtClean="0"/>
              <a:t>ot dipped nails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9" t="37500" r="18781" b="33334"/>
          <a:stretch/>
        </p:blipFill>
        <p:spPr>
          <a:xfrm>
            <a:off x="2471928" y="1600200"/>
            <a:ext cx="6379464" cy="2103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9" t="35416" r="41667" b="35417"/>
          <a:stretch/>
        </p:blipFill>
        <p:spPr>
          <a:xfrm>
            <a:off x="259080" y="1600200"/>
            <a:ext cx="2103120" cy="2103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4167" r="40625" b="16667"/>
          <a:stretch/>
        </p:blipFill>
        <p:spPr>
          <a:xfrm rot="5400000">
            <a:off x="4314127" y="2225449"/>
            <a:ext cx="2286000" cy="5429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 t="29166" r="37500" b="41667"/>
          <a:stretch/>
        </p:blipFill>
        <p:spPr>
          <a:xfrm rot="5400000">
            <a:off x="228600" y="38100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535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Central Florida hot dipped screws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1" t="28646" r="36111" b="29687"/>
          <a:stretch/>
        </p:blipFill>
        <p:spPr>
          <a:xfrm>
            <a:off x="228600" y="2743200"/>
            <a:ext cx="2285999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9166" r="11111" b="25000"/>
          <a:stretch/>
        </p:blipFill>
        <p:spPr>
          <a:xfrm>
            <a:off x="2743199" y="2743200"/>
            <a:ext cx="602672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5657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North </a:t>
            </a:r>
            <a:r>
              <a:rPr lang="en-US" sz="4000" dirty="0" smtClean="0"/>
              <a:t>&amp; South Florida </a:t>
            </a:r>
            <a:r>
              <a:rPr lang="en-US" sz="4000" dirty="0"/>
              <a:t>mechanically galvanized tile screw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1" t="29166" r="33333" b="25000"/>
          <a:stretch/>
        </p:blipFill>
        <p:spPr>
          <a:xfrm>
            <a:off x="259080" y="1614204"/>
            <a:ext cx="1645920" cy="1645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r="2369" b="33333"/>
          <a:stretch/>
        </p:blipFill>
        <p:spPr>
          <a:xfrm>
            <a:off x="1912825" y="1614204"/>
            <a:ext cx="7231175" cy="1645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25000" r="46875" b="45833"/>
          <a:stretch/>
        </p:blipFill>
        <p:spPr>
          <a:xfrm rot="5400000">
            <a:off x="247753" y="3350503"/>
            <a:ext cx="1645920" cy="16459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r="47128"/>
          <a:stretch/>
        </p:blipFill>
        <p:spPr>
          <a:xfrm rot="5400000">
            <a:off x="4698332" y="659732"/>
            <a:ext cx="1759016" cy="71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8196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Central Florida electroplated tile screw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b="29167"/>
          <a:stretch/>
        </p:blipFill>
        <p:spPr>
          <a:xfrm>
            <a:off x="1981200" y="2743200"/>
            <a:ext cx="6995160" cy="1554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2" t="37500" r="40370" b="36251"/>
          <a:stretch/>
        </p:blipFill>
        <p:spPr>
          <a:xfrm>
            <a:off x="251758" y="2743200"/>
            <a:ext cx="1612052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5199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Stainless steel patio/deck nails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9" t="35416" r="41667" b="35417"/>
          <a:stretch/>
        </p:blipFill>
        <p:spPr>
          <a:xfrm>
            <a:off x="244778" y="2740110"/>
            <a:ext cx="18288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7" r="48438"/>
          <a:stretch/>
        </p:blipFill>
        <p:spPr>
          <a:xfrm rot="5400000">
            <a:off x="4506685" y="522515"/>
            <a:ext cx="1828800" cy="62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9282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– 2016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495800"/>
          </a:xfrm>
        </p:spPr>
        <p:txBody>
          <a:bodyPr/>
          <a:lstStyle/>
          <a:p>
            <a:r>
              <a:rPr lang="en-US" sz="2400" dirty="0" smtClean="0"/>
              <a:t>Observations</a:t>
            </a:r>
          </a:p>
          <a:p>
            <a:pPr lvl="1"/>
            <a:r>
              <a:rPr lang="en-US" sz="2000" dirty="0" smtClean="0"/>
              <a:t>ASTM A641 certified EG performance no better than unlabeled EG fasteners from the previous year’s study</a:t>
            </a:r>
          </a:p>
          <a:p>
            <a:pPr lvl="1"/>
            <a:r>
              <a:rPr lang="en-US" sz="2000" dirty="0" smtClean="0"/>
              <a:t>HVHZ </a:t>
            </a:r>
            <a:r>
              <a:rPr lang="en-US" sz="2000" dirty="0"/>
              <a:t>compliant EG fasteners (presumed TAS 114 E compliant) perform no better than non-HVHZ ASTM A641 </a:t>
            </a:r>
            <a:endParaRPr lang="en-US" sz="2000" dirty="0" smtClean="0"/>
          </a:p>
          <a:p>
            <a:pPr lvl="1"/>
            <a:r>
              <a:rPr lang="en-US" sz="2000" dirty="0" smtClean="0"/>
              <a:t>Hot dipped fasteners perform much better than EG fasteners</a:t>
            </a:r>
          </a:p>
          <a:p>
            <a:pPr lvl="1"/>
            <a:r>
              <a:rPr lang="en-US" sz="2000" dirty="0" smtClean="0"/>
              <a:t>Mechanically galvanized (MG) screws perform better than EP screws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7676564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– 2016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495800"/>
          </a:xfrm>
        </p:spPr>
        <p:txBody>
          <a:bodyPr/>
          <a:lstStyle/>
          <a:p>
            <a:r>
              <a:rPr lang="en-US" sz="2400" dirty="0" smtClean="0"/>
              <a:t>Observations</a:t>
            </a:r>
          </a:p>
          <a:p>
            <a:pPr lvl="1"/>
            <a:r>
              <a:rPr lang="en-US" sz="2000" dirty="0" smtClean="0"/>
              <a:t>Miami-Dade </a:t>
            </a:r>
            <a:r>
              <a:rPr lang="en-US" sz="2000" dirty="0"/>
              <a:t>approved EG </a:t>
            </a:r>
            <a:r>
              <a:rPr lang="en-US" sz="2000" dirty="0" smtClean="0"/>
              <a:t>fasteners:  The </a:t>
            </a:r>
            <a:r>
              <a:rPr lang="en-US" sz="2000" dirty="0"/>
              <a:t>results thus far did not reveal a single EG sample that passed </a:t>
            </a:r>
            <a:r>
              <a:rPr lang="en-US" sz="2000" dirty="0" smtClean="0"/>
              <a:t>the TAS 114E criterion </a:t>
            </a:r>
            <a:r>
              <a:rPr lang="en-US" sz="2000" dirty="0"/>
              <a:t>of &lt; 5% surface corrosion. Each of the 30 such fastener samples tested had a score of at least 3 (partial light surface corrosion) on both the head and shaft, and most samples displayed significant heavy </a:t>
            </a:r>
            <a:r>
              <a:rPr lang="en-US" sz="2000" dirty="0" smtClean="0"/>
              <a:t>corrosion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Requiring Miami-Dade approval for all EG fasteners used in Florida is not a viable code </a:t>
            </a:r>
            <a:r>
              <a:rPr lang="en-US" sz="2000" dirty="0" smtClean="0">
                <a:solidFill>
                  <a:srgbClr val="FF0000"/>
                </a:solidFill>
              </a:rPr>
              <a:t>modification</a:t>
            </a:r>
          </a:p>
          <a:p>
            <a:pPr lvl="2"/>
            <a:endParaRPr lang="en-US" sz="2000" dirty="0" smtClean="0"/>
          </a:p>
          <a:p>
            <a:pPr lvl="1"/>
            <a:r>
              <a:rPr lang="en-US" sz="2000" dirty="0" smtClean="0"/>
              <a:t>To </a:t>
            </a:r>
            <a:r>
              <a:rPr lang="en-US" sz="2000" dirty="0"/>
              <a:t>date, among all 244 samples tested (88 in phase 2, 160 in phase 3), </a:t>
            </a:r>
            <a:r>
              <a:rPr lang="en-US" sz="2000" dirty="0">
                <a:solidFill>
                  <a:srgbClr val="FF0000"/>
                </a:solidFill>
              </a:rPr>
              <a:t>only the hot dipped and mechanically galvanized specimens demonstrated no corrosion in any of the samples </a:t>
            </a:r>
            <a:r>
              <a:rPr lang="en-US" sz="2000" dirty="0"/>
              <a:t>(30 hot dipped, 20 mechanically </a:t>
            </a:r>
            <a:r>
              <a:rPr lang="en-US" sz="2000" dirty="0" smtClean="0"/>
              <a:t>galvanized</a:t>
            </a:r>
            <a:r>
              <a:rPr lang="en-US" sz="2000" dirty="0"/>
              <a:t> </a:t>
            </a:r>
            <a:r>
              <a:rPr lang="en-US" sz="2000" dirty="0" smtClean="0"/>
              <a:t>samples)</a:t>
            </a:r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794331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– 2016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495800"/>
          </a:xfrm>
        </p:spPr>
        <p:txBody>
          <a:bodyPr/>
          <a:lstStyle/>
          <a:p>
            <a:r>
              <a:rPr lang="en-US" sz="2400" dirty="0" smtClean="0"/>
              <a:t>Upcoming work</a:t>
            </a:r>
          </a:p>
          <a:p>
            <a:endParaRPr lang="en-US" sz="2400" dirty="0" smtClean="0"/>
          </a:p>
          <a:p>
            <a:pPr lvl="1"/>
            <a:r>
              <a:rPr lang="en-US" sz="2400" dirty="0" smtClean="0"/>
              <a:t>Procurement and testing of additional specimens </a:t>
            </a:r>
            <a:endParaRPr lang="en-US" sz="2400" dirty="0"/>
          </a:p>
          <a:p>
            <a:pPr lvl="2"/>
            <a:r>
              <a:rPr lang="en-US" sz="2000" dirty="0" smtClean="0"/>
              <a:t>EG ASTM A641 and Miami-Dade approved</a:t>
            </a:r>
          </a:p>
          <a:p>
            <a:pPr lvl="2"/>
            <a:r>
              <a:rPr lang="en-US" sz="2000" dirty="0" smtClean="0"/>
              <a:t>Seeking USA made 1 ¼” </a:t>
            </a:r>
            <a:r>
              <a:rPr lang="en-US" sz="2000" smtClean="0"/>
              <a:t>nail products</a:t>
            </a:r>
          </a:p>
          <a:p>
            <a:pPr marL="914400" lvl="2" indent="0">
              <a:buNone/>
            </a:pPr>
            <a:endParaRPr lang="en-US" sz="2000" dirty="0" smtClean="0"/>
          </a:p>
          <a:p>
            <a:pPr lvl="1"/>
            <a:r>
              <a:rPr lang="en-US" sz="2400" dirty="0" smtClean="0"/>
              <a:t>Testing installed/removed hot dipped specimens to investigate the suggestion that hot dipped treatment is more brittle than EG (FRSA member suggestion)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0506946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Testing: 2014 - 2015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724400"/>
          </a:xfrm>
        </p:spPr>
        <p:txBody>
          <a:bodyPr/>
          <a:lstStyle/>
          <a:p>
            <a:r>
              <a:rPr lang="en-US" sz="2800" dirty="0"/>
              <a:t>Test out-of-the-box fasteners side-by-side with fasteners installed / removed in various </a:t>
            </a:r>
            <a:r>
              <a:rPr lang="en-US" sz="2800" dirty="0" smtClean="0"/>
              <a:t>substrates</a:t>
            </a:r>
          </a:p>
          <a:p>
            <a:r>
              <a:rPr lang="en-US" sz="2800" dirty="0"/>
              <a:t>The test protocol followed TAS 114 Appendix </a:t>
            </a:r>
            <a:r>
              <a:rPr lang="en-US" sz="2800" dirty="0" smtClean="0"/>
              <a:t>E</a:t>
            </a:r>
          </a:p>
          <a:p>
            <a:pPr lvl="1"/>
            <a:r>
              <a:rPr lang="en-US" sz="2400" dirty="0"/>
              <a:t>Failure if  &gt;  5% surface area indicates </a:t>
            </a:r>
            <a:r>
              <a:rPr lang="en-US" sz="2400" dirty="0" smtClean="0"/>
              <a:t>failure</a:t>
            </a:r>
          </a:p>
          <a:p>
            <a:r>
              <a:rPr lang="en-US" sz="2800" dirty="0"/>
              <a:t>An integer scale of 1 – 8 was created to classify the degree of corrosion observed on the fasteners 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20572" r="7087" b="24919"/>
          <a:stretch/>
        </p:blipFill>
        <p:spPr>
          <a:xfrm>
            <a:off x="4038599" y="4343400"/>
            <a:ext cx="510540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8259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1: no corrosion observed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2: Edge corrosion only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38200"/>
            <a:ext cx="2254250" cy="22860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4583"/>
          <a:stretch/>
        </p:blipFill>
        <p:spPr bwMode="auto">
          <a:xfrm>
            <a:off x="5515967" y="3644900"/>
            <a:ext cx="2315766" cy="228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84616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71600"/>
            <a:ext cx="5789017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3: </a:t>
            </a:r>
            <a:r>
              <a:rPr lang="en-US" dirty="0"/>
              <a:t>Light partial surface </a:t>
            </a:r>
            <a:r>
              <a:rPr lang="en-US" dirty="0" smtClean="0"/>
              <a:t>corrosion</a:t>
            </a:r>
          </a:p>
          <a:p>
            <a:pPr marL="0" indent="0">
              <a:buNone/>
            </a:pPr>
            <a:r>
              <a:rPr lang="en-US" sz="2400" dirty="0" smtClean="0"/>
              <a:t>most scores of 3 would fail TAS criterion of &gt; 5% surface corrosion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4: Light full surface </a:t>
            </a:r>
            <a:r>
              <a:rPr lang="en-US" dirty="0" smtClean="0"/>
              <a:t>corrosion</a:t>
            </a:r>
          </a:p>
        </p:txBody>
      </p:sp>
      <p:pic>
        <p:nvPicPr>
          <p:cNvPr id="3" name="Picture 2" descr="C:\Users\kgurley\Dropbox\Mine\Documents\Proposals\FBC\2015 corrosion\bare nails (not withdrawn) photos from 6-4-15\B_Pb_OB\2015-06-04 10.47.5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3" t="36164" r="51803" b="58098"/>
          <a:stretch/>
        </p:blipFill>
        <p:spPr bwMode="auto">
          <a:xfrm>
            <a:off x="5867400" y="762000"/>
            <a:ext cx="2162969" cy="228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kgurley\Dropbox\Mine\Documents\Proposals\FBC\2015 corrosion\bare nails (not withdrawn) photos from 6-4-15\B_Pb_OB\2015-06-04 10.42.4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2" t="33345" r="51787" b="61588"/>
          <a:stretch/>
        </p:blipFill>
        <p:spPr bwMode="auto">
          <a:xfrm>
            <a:off x="5789017" y="3505200"/>
            <a:ext cx="2319734" cy="228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540098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: Partial heavy surface </a:t>
            </a:r>
            <a:r>
              <a:rPr lang="en-US" dirty="0" smtClean="0"/>
              <a:t>corrosion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6: Partial heavy and partial light full surface </a:t>
            </a:r>
            <a:r>
              <a:rPr lang="en-US" dirty="0" smtClean="0"/>
              <a:t>corrosion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6" b="3223"/>
          <a:stretch/>
        </p:blipFill>
        <p:spPr bwMode="auto">
          <a:xfrm>
            <a:off x="5715000" y="685800"/>
            <a:ext cx="2514203" cy="228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1" t="7725" r="13244" b="5586"/>
          <a:stretch/>
        </p:blipFill>
        <p:spPr bwMode="auto">
          <a:xfrm>
            <a:off x="5689600" y="3733800"/>
            <a:ext cx="2295922" cy="228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221951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23900"/>
            <a:ext cx="91440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7</a:t>
            </a:r>
            <a:r>
              <a:rPr lang="en-US" dirty="0"/>
              <a:t>: Heavy full surface corrosion without </a:t>
            </a:r>
            <a:r>
              <a:rPr lang="en-US" dirty="0" smtClean="0"/>
              <a:t>scaling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8: Heavy full surface corrosion with scaling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t="7918" r="5580" b="6659"/>
          <a:stretch/>
        </p:blipFill>
        <p:spPr bwMode="auto">
          <a:xfrm>
            <a:off x="6248400" y="1295400"/>
            <a:ext cx="2317750" cy="228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kgurley\Dropbox\Mine\Documents\Proposals\FBC\2015 corrosion\bare nails (not withdrawn) photos from 6-4-15\B_Pb_OB\2015-06-04 10.45.0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5" t="34078" r="51123" b="60904"/>
          <a:stretch/>
        </p:blipFill>
        <p:spPr bwMode="auto">
          <a:xfrm>
            <a:off x="3886200" y="4343400"/>
            <a:ext cx="2168924" cy="228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2218531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967141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2014 - 2015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" y="990600"/>
            <a:ext cx="91440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Corrosion </a:t>
            </a:r>
            <a:r>
              <a:rPr lang="en-US" sz="2800" dirty="0"/>
              <a:t>scale results for 16 roof fasteners tested out of the box (configuration OB)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6924" y="2011680"/>
            <a:ext cx="6057076" cy="4846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400" y="2011680"/>
            <a:ext cx="294640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2000" dirty="0" smtClean="0"/>
          </a:p>
          <a:p>
            <a:r>
              <a:rPr lang="en-US" sz="2000" dirty="0" smtClean="0"/>
              <a:t>Manufacturers C &amp; D clearly shows better performance</a:t>
            </a:r>
          </a:p>
          <a:p>
            <a:endParaRPr lang="en-US" sz="2000" dirty="0"/>
          </a:p>
          <a:p>
            <a:r>
              <a:rPr lang="en-US" sz="2000" dirty="0" smtClean="0"/>
              <a:t>This set corresponds to the TAS 114 test specimen conditions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90201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2014 - 2015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A wide </a:t>
            </a:r>
            <a:r>
              <a:rPr lang="en-US" sz="2800" dirty="0"/>
              <a:t>disparity in the performance of electrogalvanized fasteners from different manufacturers </a:t>
            </a:r>
            <a:r>
              <a:rPr lang="en-US" sz="2800" dirty="0" smtClean="0"/>
              <a:t>was observed</a:t>
            </a:r>
            <a:endParaRPr lang="en-US" sz="2800" dirty="0"/>
          </a:p>
          <a:p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en-US" sz="2800" dirty="0"/>
              <a:t>high failure rate of the TAS 114 criterion for electrogalvanized fasteners </a:t>
            </a:r>
            <a:r>
              <a:rPr lang="en-US" sz="2800" dirty="0" smtClean="0"/>
              <a:t>was observed</a:t>
            </a:r>
          </a:p>
          <a:p>
            <a:r>
              <a:rPr lang="en-US" sz="2800" dirty="0"/>
              <a:t>The tested fasteners were electrogalvanized, but not marked at ASTM A641 or TAS 114 compliant</a:t>
            </a:r>
          </a:p>
          <a:p>
            <a:r>
              <a:rPr lang="en-US" sz="2800" dirty="0"/>
              <a:t>The results provide a baseline </a:t>
            </a:r>
            <a:r>
              <a:rPr lang="en-US" sz="2800" dirty="0" smtClean="0"/>
              <a:t>against </a:t>
            </a:r>
            <a:r>
              <a:rPr lang="en-US" sz="2800" dirty="0"/>
              <a:t>which to measure ASTM A641 and TAS 114 compliant fasteners </a:t>
            </a:r>
          </a:p>
          <a:p>
            <a:r>
              <a:rPr lang="en-US" sz="2800" dirty="0"/>
              <a:t>Are they any better than unlabeled EG fasteners?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23424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5654</TotalTime>
  <Words>1145</Words>
  <Application>Microsoft Office PowerPoint</Application>
  <PresentationFormat>On-screen Show (4:3)</PresentationFormat>
  <Paragraphs>243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1_Office Theme</vt:lpstr>
      <vt:lpstr>Corrosion of Roofing Fastener Systems</vt:lpstr>
      <vt:lpstr>Background</vt:lpstr>
      <vt:lpstr>Testing: 2014 - 2015</vt:lpstr>
      <vt:lpstr>PowerPoint Presentation</vt:lpstr>
      <vt:lpstr>PowerPoint Presentation</vt:lpstr>
      <vt:lpstr>PowerPoint Presentation</vt:lpstr>
      <vt:lpstr>PowerPoint Presentation</vt:lpstr>
      <vt:lpstr>Results: 2014 - 2015</vt:lpstr>
      <vt:lpstr>Results: 2014 - 2015</vt:lpstr>
      <vt:lpstr>2015 – 2016 Work</vt:lpstr>
      <vt:lpstr>2015 – 2016 Work</vt:lpstr>
      <vt:lpstr>2015 – 2016 Work</vt:lpstr>
      <vt:lpstr>2015 – 2016 Work</vt:lpstr>
      <vt:lpstr>2015 – 2016 Work</vt:lpstr>
      <vt:lpstr>2015 – 2016 Work</vt:lpstr>
      <vt:lpstr>2015 – 2016 Work</vt:lpstr>
      <vt:lpstr>North Florida EG coil nail  ASTM F1667  ASTM A641</vt:lpstr>
      <vt:lpstr>North Florida EG coil nail  ASTM A153 class D &gt; ASTM A641</vt:lpstr>
      <vt:lpstr>Central Florida EG coil nail  ASTM F1667  ASTM A641</vt:lpstr>
      <vt:lpstr>South Florida EG coil nail ASTM A641 HVHZ – Approved</vt:lpstr>
      <vt:lpstr>Hot dipped nails</vt:lpstr>
      <vt:lpstr>Central Florida hot dipped screws</vt:lpstr>
      <vt:lpstr>North &amp; South Florida mechanically galvanized tile screw</vt:lpstr>
      <vt:lpstr>Central Florida electroplated tile screw</vt:lpstr>
      <vt:lpstr>Stainless steel patio/deck nails</vt:lpstr>
      <vt:lpstr>2015 – 2016 Work</vt:lpstr>
      <vt:lpstr>2015 – 2016 Work</vt:lpstr>
      <vt:lpstr>2015 – 2016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Dixon</dc:creator>
  <cp:lastModifiedBy>Hammers, Jim</cp:lastModifiedBy>
  <cp:revision>335</cp:revision>
  <cp:lastPrinted>2016-01-22T03:38:30Z</cp:lastPrinted>
  <dcterms:created xsi:type="dcterms:W3CDTF">2012-10-23T12:26:38Z</dcterms:created>
  <dcterms:modified xsi:type="dcterms:W3CDTF">2016-03-02T16:55:50Z</dcterms:modified>
</cp:coreProperties>
</file>